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57" r:id="rId2"/>
    <p:sldId id="256" r:id="rId3"/>
    <p:sldId id="258" r:id="rId4"/>
    <p:sldId id="270" r:id="rId5"/>
    <p:sldId id="259" r:id="rId6"/>
    <p:sldId id="269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72" r:id="rId15"/>
    <p:sldId id="271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57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E210194-FDE5-419A-8C18-688F4A0EE212}" type="datetimeFigureOut">
              <a:rPr lang="ru-RU" smtClean="0"/>
              <a:pPr/>
              <a:t>31.01.2011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5712D14-B647-497C-B88C-3463694CEDA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712D14-B647-497C-B88C-3463694CEDA1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F2984C-33D1-4162-AD06-B525FA6BAC1F}" type="datetime1">
              <a:rPr lang="ru-RU" smtClean="0"/>
              <a:pPr/>
              <a:t>31.01.2011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DDFB7-19CE-4450-9564-95335F9466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pull dir="r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67F59D-F936-4C60-AC40-FC257FB676EE}" type="datetime1">
              <a:rPr lang="ru-RU" smtClean="0"/>
              <a:pPr/>
              <a:t>31.01.2011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DDFB7-19CE-4450-9564-95335F9466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pull dir="r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C66AF-94C5-40F9-AF65-F2AF49363354}" type="datetime1">
              <a:rPr lang="ru-RU" smtClean="0"/>
              <a:pPr/>
              <a:t>31.01.2011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DDFB7-19CE-4450-9564-95335F9466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pull dir="r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24B49E-3C5A-4672-BF21-163CFEF865C8}" type="datetime1">
              <a:rPr lang="ru-RU" smtClean="0"/>
              <a:pPr/>
              <a:t>31.01.2011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DDFB7-19CE-4450-9564-95335F9466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pull dir="r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ED4DDE-9CCF-47EC-8637-82BFBA6CEBCD}" type="datetime1">
              <a:rPr lang="ru-RU" smtClean="0"/>
              <a:pPr/>
              <a:t>31.01.2011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DDFB7-19CE-4450-9564-95335F9466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pull dir="r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795DFA-C2B0-4CB1-A0E5-1852970FF188}" type="datetime1">
              <a:rPr lang="ru-RU" smtClean="0"/>
              <a:pPr/>
              <a:t>31.01.2011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DDFB7-19CE-4450-9564-95335F9466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pull dir="r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57F26B-9B08-4319-B7E8-2318C81ECC83}" type="datetime1">
              <a:rPr lang="ru-RU" smtClean="0"/>
              <a:pPr/>
              <a:t>31.01.2011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DDFB7-19CE-4450-9564-95335F9466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pull dir="r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766A70-66E1-4272-95E9-4D2550B1DCE0}" type="datetime1">
              <a:rPr lang="ru-RU" smtClean="0"/>
              <a:pPr/>
              <a:t>31.01.2011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DDFB7-19CE-4450-9564-95335F9466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pull dir="r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F3D1B1-9292-4C5F-BD27-7B08E044D074}" type="datetime1">
              <a:rPr lang="ru-RU" smtClean="0"/>
              <a:pPr/>
              <a:t>31.01.2011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DDFB7-19CE-4450-9564-95335F9466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pull dir="r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28D211-6A12-4E64-AC23-A0B18C5F01C9}" type="datetime1">
              <a:rPr lang="ru-RU" smtClean="0"/>
              <a:pPr/>
              <a:t>31.01.2011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DDFB7-19CE-4450-9564-95335F9466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pull dir="r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87B35C-888E-476D-B22C-B54398492B7E}" type="datetime1">
              <a:rPr lang="ru-RU" smtClean="0"/>
              <a:pPr/>
              <a:t>31.01.2011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DDFB7-19CE-4450-9564-95335F9466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pull dir="r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6">
                <a:lumMod val="60000"/>
                <a:lumOff val="40000"/>
              </a:schemeClr>
            </a:gs>
            <a:gs pos="40000">
              <a:srgbClr val="00B0F0"/>
            </a:gs>
            <a:gs pos="100000">
              <a:srgbClr val="FFFF00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930EDF-4445-4DAA-B3DE-78556B0846D7}" type="datetime1">
              <a:rPr lang="ru-RU" smtClean="0"/>
              <a:pPr/>
              <a:t>31.01.2011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CDDFB7-19CE-4450-9564-95335F94661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>
    <p:pull dir="ru"/>
  </p:transition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gif"/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gif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251520" y="260648"/>
            <a:ext cx="7560840" cy="2160240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Исследовательская работа</a:t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dirty="0" smtClean="0">
                <a:solidFill>
                  <a:schemeClr val="bg1"/>
                </a:solidFill>
              </a:rPr>
              <a:t>по теме: «Сохраним деревья»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1331640" y="3356992"/>
            <a:ext cx="6400800" cy="2424114"/>
          </a:xfrm>
        </p:spPr>
        <p:txBody>
          <a:bodyPr>
            <a:normAutofit fontScale="92500" lnSpcReduction="10000"/>
          </a:bodyPr>
          <a:lstStyle/>
          <a:p>
            <a:pPr algn="r"/>
            <a:r>
              <a:rPr lang="ru-RU" dirty="0" smtClean="0">
                <a:solidFill>
                  <a:schemeClr val="bg1"/>
                </a:solidFill>
              </a:rPr>
              <a:t>Выполнила ученица</a:t>
            </a:r>
          </a:p>
          <a:p>
            <a:pPr algn="r"/>
            <a:r>
              <a:rPr lang="ru-RU" dirty="0" smtClean="0">
                <a:solidFill>
                  <a:schemeClr val="bg1"/>
                </a:solidFill>
              </a:rPr>
              <a:t> 4 «А» класса </a:t>
            </a:r>
          </a:p>
          <a:p>
            <a:pPr algn="r"/>
            <a:r>
              <a:rPr lang="ru-RU" dirty="0" err="1" smtClean="0">
                <a:solidFill>
                  <a:schemeClr val="bg1"/>
                </a:solidFill>
              </a:rPr>
              <a:t>Кашаева</a:t>
            </a:r>
            <a:r>
              <a:rPr lang="ru-RU" dirty="0" smtClean="0">
                <a:solidFill>
                  <a:schemeClr val="bg1"/>
                </a:solidFill>
              </a:rPr>
              <a:t> Екатерина </a:t>
            </a:r>
          </a:p>
          <a:p>
            <a:pPr algn="r"/>
            <a:r>
              <a:rPr lang="ru-RU" dirty="0" smtClean="0">
                <a:solidFill>
                  <a:schemeClr val="bg1"/>
                </a:solidFill>
              </a:rPr>
              <a:t>МОСШ № 30</a:t>
            </a:r>
          </a:p>
          <a:p>
            <a:pPr algn="r"/>
            <a:r>
              <a:rPr lang="ru-RU" sz="2600" dirty="0" smtClean="0">
                <a:solidFill>
                  <a:schemeClr val="bg1"/>
                </a:solidFill>
              </a:rPr>
              <a:t>Г. Нижневартовск</a:t>
            </a:r>
            <a:endParaRPr lang="ru-RU" sz="2600" dirty="0">
              <a:solidFill>
                <a:schemeClr val="bg1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DDFB7-19CE-4450-9564-95335F94661F}" type="slidenum">
              <a:rPr lang="ru-RU" smtClean="0"/>
              <a:pPr/>
              <a:t>1</a:t>
            </a:fld>
            <a:endParaRPr lang="ru-RU"/>
          </a:p>
        </p:txBody>
      </p:sp>
      <p:pic>
        <p:nvPicPr>
          <p:cNvPr id="1026" name="Picture 2" descr="C:\Users\Колямба и Санчо\Desktop\шляпа магистра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740352" y="260648"/>
            <a:ext cx="1104900" cy="952500"/>
          </a:xfrm>
          <a:prstGeom prst="rect">
            <a:avLst/>
          </a:prstGeom>
          <a:noFill/>
        </p:spPr>
      </p:pic>
      <p:pic>
        <p:nvPicPr>
          <p:cNvPr id="7" name="Рисунок 6" descr="дерево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83568" y="2420888"/>
            <a:ext cx="3078286" cy="3482919"/>
          </a:xfrm>
          <a:prstGeom prst="rect">
            <a:avLst/>
          </a:prstGeom>
        </p:spPr>
      </p:pic>
    </p:spTree>
  </p:cSld>
  <p:clrMapOvr>
    <a:masterClrMapping/>
  </p:clrMapOvr>
  <p:transition spd="med">
    <p:pull dir="r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Выводы </a:t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sz="3300" u="sng" dirty="0" smtClean="0">
                <a:solidFill>
                  <a:schemeClr val="bg1"/>
                </a:solidFill>
              </a:rPr>
              <a:t>для производства бумаги служат:</a:t>
            </a:r>
            <a:endParaRPr lang="ru-RU" sz="3300" u="sng" dirty="0">
              <a:solidFill>
                <a:schemeClr val="bg1"/>
              </a:solidFill>
            </a:endParaRPr>
          </a:p>
        </p:txBody>
      </p:sp>
      <p:sp>
        <p:nvSpPr>
          <p:cNvPr id="10" name="Содержимое 9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29196"/>
          </a:xfrm>
        </p:spPr>
        <p:txBody>
          <a:bodyPr/>
          <a:lstStyle/>
          <a:p>
            <a:pPr lvl="0"/>
            <a:r>
              <a:rPr lang="ru-RU" dirty="0" smtClean="0">
                <a:solidFill>
                  <a:schemeClr val="bg1"/>
                </a:solidFill>
              </a:rPr>
              <a:t>древесная масса или целлюлоза;</a:t>
            </a:r>
          </a:p>
          <a:p>
            <a:pPr lvl="0"/>
            <a:r>
              <a:rPr lang="ru-RU" dirty="0" smtClean="0">
                <a:solidFill>
                  <a:schemeClr val="bg1"/>
                </a:solidFill>
              </a:rPr>
              <a:t>целлюлоза однолетних растений (соломы, </a:t>
            </a:r>
            <a:r>
              <a:rPr lang="ru-RU" dirty="0" err="1" smtClean="0">
                <a:solidFill>
                  <a:schemeClr val="bg1"/>
                </a:solidFill>
              </a:rPr>
              <a:t>тростницы</a:t>
            </a:r>
            <a:r>
              <a:rPr lang="ru-RU" dirty="0" smtClean="0">
                <a:solidFill>
                  <a:schemeClr val="bg1"/>
                </a:solidFill>
              </a:rPr>
              <a:t>, конопли, риса и других);</a:t>
            </a:r>
          </a:p>
          <a:p>
            <a:pPr lvl="0"/>
            <a:r>
              <a:rPr lang="ru-RU" dirty="0" smtClean="0">
                <a:solidFill>
                  <a:schemeClr val="bg1"/>
                </a:solidFill>
              </a:rPr>
              <a:t>полуцеллюлоза;</a:t>
            </a:r>
          </a:p>
          <a:p>
            <a:pPr lvl="0"/>
            <a:r>
              <a:rPr lang="ru-RU" dirty="0" smtClean="0">
                <a:solidFill>
                  <a:schemeClr val="bg1"/>
                </a:solidFill>
              </a:rPr>
              <a:t>макулатура;</a:t>
            </a:r>
          </a:p>
          <a:p>
            <a:pPr lvl="0"/>
            <a:r>
              <a:rPr lang="ru-RU" dirty="0" smtClean="0">
                <a:solidFill>
                  <a:schemeClr val="bg1"/>
                </a:solidFill>
              </a:rPr>
              <a:t>тряпичная полумасса;</a:t>
            </a:r>
          </a:p>
          <a:p>
            <a:pPr lvl="0"/>
            <a:r>
              <a:rPr lang="ru-RU" dirty="0" smtClean="0">
                <a:solidFill>
                  <a:schemeClr val="bg1"/>
                </a:solidFill>
              </a:rPr>
              <a:t>для специальных видов бумаги: асбест, шерсть и другие волокна.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DDFB7-19CE-4450-9564-95335F94661F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  <p:transition spd="med"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0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800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0"/>
                            </p:stCondLst>
                            <p:childTnLst>
                              <p:par>
                                <p:cTn id="3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u="sng" dirty="0" smtClean="0">
                <a:solidFill>
                  <a:schemeClr val="bg1"/>
                </a:solidFill>
              </a:rPr>
              <a:t> Производство бумаги складывается из следующих процессов: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u="sng" dirty="0" smtClean="0">
                <a:solidFill>
                  <a:schemeClr val="bg1"/>
                </a:solidFill>
              </a:rPr>
              <a:t>   </a:t>
            </a:r>
            <a:endParaRPr lang="ru-RU" dirty="0" smtClean="0">
              <a:solidFill>
                <a:schemeClr val="bg1"/>
              </a:solidFill>
            </a:endParaRPr>
          </a:p>
          <a:p>
            <a:pPr lvl="0"/>
            <a:r>
              <a:rPr lang="ru-RU" dirty="0" smtClean="0">
                <a:solidFill>
                  <a:schemeClr val="bg1"/>
                </a:solidFill>
              </a:rPr>
              <a:t>приготовление бумажной массы (размол и смешение компонентов, проклейка, наполнение и окраска бумажной массы);</a:t>
            </a:r>
          </a:p>
          <a:p>
            <a:pPr lvl="0"/>
            <a:r>
              <a:rPr lang="ru-RU" dirty="0" smtClean="0">
                <a:solidFill>
                  <a:schemeClr val="bg1"/>
                </a:solidFill>
              </a:rPr>
              <a:t>выработка бумажной массы на бумагоделательной машине (разбавление водой и очистка массы от загрязнений, отлив, прессование и сушка, а также первичная отделка);</a:t>
            </a:r>
          </a:p>
          <a:p>
            <a:pPr lvl="0"/>
            <a:r>
              <a:rPr lang="ru-RU" dirty="0" smtClean="0">
                <a:solidFill>
                  <a:schemeClr val="bg1"/>
                </a:solidFill>
              </a:rPr>
              <a:t>окончательная отделка (</a:t>
            </a:r>
            <a:r>
              <a:rPr lang="ru-RU" dirty="0" err="1" smtClean="0">
                <a:solidFill>
                  <a:schemeClr val="bg1"/>
                </a:solidFill>
              </a:rPr>
              <a:t>каландирование</a:t>
            </a:r>
            <a:r>
              <a:rPr lang="ru-RU" dirty="0" smtClean="0">
                <a:solidFill>
                  <a:schemeClr val="bg1"/>
                </a:solidFill>
              </a:rPr>
              <a:t>, резка);</a:t>
            </a:r>
          </a:p>
          <a:p>
            <a:pPr lvl="0"/>
            <a:r>
              <a:rPr lang="ru-RU" dirty="0" smtClean="0">
                <a:solidFill>
                  <a:schemeClr val="bg1"/>
                </a:solidFill>
              </a:rPr>
              <a:t>сортировка и упаковка.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DDFB7-19CE-4450-9564-95335F94661F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  <p:transition spd="med"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50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500"/>
                            </p:stCondLst>
                            <p:childTnLst>
                              <p:par>
                                <p:cTn id="2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6500"/>
                            </p:stCondLst>
                            <p:childTnLst>
                              <p:par>
                                <p:cTn id="2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8500"/>
                            </p:stCondLst>
                            <p:childTnLst>
                              <p:par>
                                <p:cTn id="3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85794"/>
          </a:xfrm>
        </p:spPr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Акция «</a:t>
            </a:r>
            <a:r>
              <a:rPr lang="ru-RU" dirty="0" smtClean="0">
                <a:solidFill>
                  <a:schemeClr val="bg1"/>
                </a:solidFill>
              </a:rPr>
              <a:t>Сохраним деревья»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23528" y="692696"/>
            <a:ext cx="4429156" cy="5340369"/>
          </a:xfrm>
        </p:spPr>
        <p:txBody>
          <a:bodyPr/>
          <a:lstStyle/>
          <a:p>
            <a:pPr>
              <a:buNone/>
            </a:pPr>
            <a:r>
              <a:rPr lang="ru-RU" i="1" dirty="0" smtClean="0">
                <a:solidFill>
                  <a:schemeClr val="bg1"/>
                </a:solidFill>
              </a:rPr>
              <a:t>    Абакумов Алексей 1 кг </a:t>
            </a:r>
            <a:r>
              <a:rPr lang="ru-RU" i="1" dirty="0" err="1" smtClean="0">
                <a:solidFill>
                  <a:schemeClr val="bg1"/>
                </a:solidFill>
              </a:rPr>
              <a:t>Асадчая</a:t>
            </a:r>
            <a:r>
              <a:rPr lang="ru-RU" i="1" dirty="0" smtClean="0">
                <a:solidFill>
                  <a:schemeClr val="bg1"/>
                </a:solidFill>
              </a:rPr>
              <a:t> Екатерина 7 кг </a:t>
            </a:r>
            <a:r>
              <a:rPr lang="ru-RU" i="1" dirty="0" err="1" smtClean="0">
                <a:solidFill>
                  <a:schemeClr val="bg1"/>
                </a:solidFill>
              </a:rPr>
              <a:t>Багурин</a:t>
            </a:r>
            <a:r>
              <a:rPr lang="ru-RU" i="1" dirty="0" smtClean="0">
                <a:solidFill>
                  <a:schemeClr val="bg1"/>
                </a:solidFill>
              </a:rPr>
              <a:t> Алексей 3 кг Балуева Дарья 2 кг Белова </a:t>
            </a:r>
            <a:r>
              <a:rPr lang="ru-RU" i="1" dirty="0" err="1" smtClean="0">
                <a:solidFill>
                  <a:schemeClr val="bg1"/>
                </a:solidFill>
              </a:rPr>
              <a:t>Виолетта</a:t>
            </a:r>
            <a:r>
              <a:rPr lang="ru-RU" i="1" dirty="0" smtClean="0">
                <a:solidFill>
                  <a:schemeClr val="bg1"/>
                </a:solidFill>
              </a:rPr>
              <a:t> 1 кг </a:t>
            </a:r>
            <a:r>
              <a:rPr lang="ru-RU" i="1" dirty="0" err="1" smtClean="0">
                <a:solidFill>
                  <a:schemeClr val="bg1"/>
                </a:solidFill>
              </a:rPr>
              <a:t>Бодурова</a:t>
            </a:r>
            <a:r>
              <a:rPr lang="ru-RU" i="1" dirty="0" smtClean="0">
                <a:solidFill>
                  <a:schemeClr val="bg1"/>
                </a:solidFill>
              </a:rPr>
              <a:t> Роза 4 кг Еремеев Данил 2 кг  </a:t>
            </a:r>
            <a:r>
              <a:rPr lang="ru-RU" i="1" dirty="0" err="1" smtClean="0">
                <a:solidFill>
                  <a:schemeClr val="bg1"/>
                </a:solidFill>
              </a:rPr>
              <a:t>Ермошина</a:t>
            </a:r>
            <a:r>
              <a:rPr lang="ru-RU" i="1" dirty="0" smtClean="0">
                <a:solidFill>
                  <a:schemeClr val="bg1"/>
                </a:solidFill>
              </a:rPr>
              <a:t> Елена 6 кг Иванова Анастасия 7 кг Казакова Арина 3 кг </a:t>
            </a:r>
            <a:r>
              <a:rPr lang="ru-RU" i="1" dirty="0" err="1" smtClean="0">
                <a:solidFill>
                  <a:schemeClr val="bg1"/>
                </a:solidFill>
              </a:rPr>
              <a:t>Кашаева</a:t>
            </a:r>
            <a:r>
              <a:rPr lang="ru-RU" i="1" dirty="0" smtClean="0">
                <a:solidFill>
                  <a:schemeClr val="bg1"/>
                </a:solidFill>
              </a:rPr>
              <a:t> Екатерина 8 кг</a:t>
            </a:r>
            <a:endParaRPr lang="ru-RU" i="1" dirty="0">
              <a:solidFill>
                <a:schemeClr val="bg1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>
          <a:xfrm>
            <a:off x="4572000" y="785794"/>
            <a:ext cx="4320480" cy="5340369"/>
          </a:xfrm>
        </p:spPr>
        <p:txBody>
          <a:bodyPr/>
          <a:lstStyle/>
          <a:p>
            <a:pPr>
              <a:buNone/>
            </a:pPr>
            <a:r>
              <a:rPr lang="ru-RU" i="1" dirty="0" smtClean="0">
                <a:solidFill>
                  <a:schemeClr val="bg1"/>
                </a:solidFill>
              </a:rPr>
              <a:t>    </a:t>
            </a:r>
            <a:r>
              <a:rPr lang="ru-RU" i="1" dirty="0" err="1" smtClean="0">
                <a:solidFill>
                  <a:schemeClr val="bg1"/>
                </a:solidFill>
              </a:rPr>
              <a:t>Латыпов</a:t>
            </a:r>
            <a:r>
              <a:rPr lang="ru-RU" i="1" dirty="0" smtClean="0">
                <a:solidFill>
                  <a:schemeClr val="bg1"/>
                </a:solidFill>
              </a:rPr>
              <a:t> Руслан 9 кг </a:t>
            </a:r>
            <a:r>
              <a:rPr lang="ru-RU" i="1" dirty="0" err="1" smtClean="0">
                <a:solidFill>
                  <a:schemeClr val="bg1"/>
                </a:solidFill>
              </a:rPr>
              <a:t>Лопаев</a:t>
            </a:r>
            <a:r>
              <a:rPr lang="ru-RU" i="1" dirty="0" smtClean="0">
                <a:solidFill>
                  <a:schemeClr val="bg1"/>
                </a:solidFill>
              </a:rPr>
              <a:t> Данил 5 кг Мальцев Павел 8 кг Мерзляков Слава 4 кг </a:t>
            </a:r>
            <a:r>
              <a:rPr lang="ru-RU" i="1" dirty="0" err="1" smtClean="0">
                <a:solidFill>
                  <a:schemeClr val="bg1"/>
                </a:solidFill>
              </a:rPr>
              <a:t>Мигранов</a:t>
            </a:r>
            <a:r>
              <a:rPr lang="ru-RU" i="1" dirty="0" smtClean="0">
                <a:solidFill>
                  <a:schemeClr val="bg1"/>
                </a:solidFill>
              </a:rPr>
              <a:t> Саша 6 кг Раков Илья 15 кг Рубцова Евгения 1 кг Савкин Максим 5 кг </a:t>
            </a:r>
            <a:r>
              <a:rPr lang="ru-RU" i="1" dirty="0" err="1" smtClean="0">
                <a:solidFill>
                  <a:schemeClr val="bg1"/>
                </a:solidFill>
              </a:rPr>
              <a:t>Табатчиков</a:t>
            </a:r>
            <a:r>
              <a:rPr lang="ru-RU" i="1" dirty="0" smtClean="0">
                <a:solidFill>
                  <a:schemeClr val="bg1"/>
                </a:solidFill>
              </a:rPr>
              <a:t> Саша 7 кг </a:t>
            </a:r>
            <a:r>
              <a:rPr lang="ru-RU" i="1" dirty="0" err="1" smtClean="0">
                <a:solidFill>
                  <a:schemeClr val="bg1"/>
                </a:solidFill>
              </a:rPr>
              <a:t>Федорущенко</a:t>
            </a:r>
            <a:r>
              <a:rPr lang="ru-RU" i="1" dirty="0" smtClean="0">
                <a:solidFill>
                  <a:schemeClr val="bg1"/>
                </a:solidFill>
              </a:rPr>
              <a:t> Витя 7 кг </a:t>
            </a:r>
            <a:r>
              <a:rPr lang="ru-RU" i="1" dirty="0" err="1" smtClean="0">
                <a:solidFill>
                  <a:schemeClr val="bg1"/>
                </a:solidFill>
              </a:rPr>
              <a:t>Яслик</a:t>
            </a:r>
            <a:r>
              <a:rPr lang="ru-RU" i="1" dirty="0" smtClean="0">
                <a:solidFill>
                  <a:schemeClr val="bg1"/>
                </a:solidFill>
              </a:rPr>
              <a:t> Лиля 10 кг </a:t>
            </a:r>
          </a:p>
          <a:p>
            <a:pPr>
              <a:buNone/>
            </a:pPr>
            <a:r>
              <a:rPr lang="ru-RU" b="1" i="1" dirty="0" smtClean="0">
                <a:solidFill>
                  <a:schemeClr val="bg1"/>
                </a:solidFill>
              </a:rPr>
              <a:t>     </a:t>
            </a:r>
            <a:r>
              <a:rPr lang="ru-RU" b="1" dirty="0" smtClean="0">
                <a:solidFill>
                  <a:schemeClr val="bg1"/>
                </a:solidFill>
              </a:rPr>
              <a:t>Всего 121 кг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DDFB7-19CE-4450-9564-95335F94661F}" type="slidenum">
              <a:rPr lang="ru-RU" smtClean="0"/>
              <a:pPr/>
              <a:t>12</a:t>
            </a:fld>
            <a:endParaRPr lang="ru-RU"/>
          </a:p>
        </p:txBody>
      </p:sp>
      <p:pic>
        <p:nvPicPr>
          <p:cNvPr id="7" name="Рисунок 6" descr="весы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695207" y="5373216"/>
            <a:ext cx="1380849" cy="1484784"/>
          </a:xfrm>
          <a:prstGeom prst="rect">
            <a:avLst/>
          </a:prstGeom>
        </p:spPr>
      </p:pic>
      <p:pic>
        <p:nvPicPr>
          <p:cNvPr id="9" name="Рисунок 8" descr="дети2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308304" y="5373594"/>
            <a:ext cx="1642742" cy="1484406"/>
          </a:xfrm>
          <a:prstGeom prst="rect">
            <a:avLst/>
          </a:prstGeom>
        </p:spPr>
      </p:pic>
    </p:spTree>
  </p:cSld>
  <p:clrMapOvr>
    <a:masterClrMapping/>
  </p:clrMapOvr>
  <p:transition spd="med"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DDFB7-19CE-4450-9564-95335F94661F}" type="slidenum">
              <a:rPr lang="ru-RU" smtClean="0"/>
              <a:pPr/>
              <a:t>13</a:t>
            </a:fld>
            <a:endParaRPr lang="ru-RU"/>
          </a:p>
        </p:txBody>
      </p:sp>
      <p:pic>
        <p:nvPicPr>
          <p:cNvPr id="8" name="Рисунок 7" descr="DSC0464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938253"/>
            <a:ext cx="9144000" cy="4981493"/>
          </a:xfrm>
          <a:prstGeom prst="rect">
            <a:avLst/>
          </a:prstGeom>
        </p:spPr>
      </p:pic>
      <p:pic>
        <p:nvPicPr>
          <p:cNvPr id="5" name="Содержимое 4" descr="DSC04644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0" y="-48024"/>
            <a:ext cx="9208031" cy="6906024"/>
          </a:xfrm>
        </p:spPr>
      </p:pic>
      <p:pic>
        <p:nvPicPr>
          <p:cNvPr id="9" name="Рисунок 8" descr="дети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524328" y="4365104"/>
            <a:ext cx="2195736" cy="2195736"/>
          </a:xfrm>
          <a:prstGeom prst="rect">
            <a:avLst/>
          </a:prstGeom>
        </p:spPr>
      </p:pic>
      <p:pic>
        <p:nvPicPr>
          <p:cNvPr id="10" name="Рисунок 9" descr="дети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732240" y="4684787"/>
            <a:ext cx="2173213" cy="2173213"/>
          </a:xfrm>
          <a:prstGeom prst="rect">
            <a:avLst/>
          </a:prstGeom>
        </p:spPr>
      </p:pic>
      <p:pic>
        <p:nvPicPr>
          <p:cNvPr id="11" name="Рисунок 10" descr="дети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084168" y="4653136"/>
            <a:ext cx="1885181" cy="1885181"/>
          </a:xfrm>
          <a:prstGeom prst="rect">
            <a:avLst/>
          </a:prstGeom>
        </p:spPr>
      </p:pic>
    </p:spTree>
  </p:cSld>
  <p:clrMapOvr>
    <a:masterClrMapping/>
  </p:clrMapOvr>
  <p:transition spd="med"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Вывод: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Бумага верный спутник и гениальное изобретение человечества.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Относитесь бережно к бумаге, это труд не одного десятка людей.</a:t>
            </a:r>
          </a:p>
          <a:p>
            <a:r>
              <a:rPr lang="ru-RU" sz="4000" dirty="0" smtClean="0">
                <a:solidFill>
                  <a:srgbClr val="FF0000"/>
                </a:solidFill>
              </a:rPr>
              <a:t>Давайте вместе спасать деревья!</a:t>
            </a:r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DDFB7-19CE-4450-9564-95335F94661F}" type="slidenum">
              <a:rPr lang="ru-RU" smtClean="0"/>
              <a:pPr/>
              <a:t>14</a:t>
            </a:fld>
            <a:endParaRPr lang="ru-RU"/>
          </a:p>
        </p:txBody>
      </p:sp>
    </p:spTree>
  </p:cSld>
  <p:clrMapOvr>
    <a:masterClrMapping/>
  </p:clrMapOvr>
  <p:transition spd="med">
    <p:pull dir="ru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 smtClean="0">
                <a:solidFill>
                  <a:schemeClr val="bg1"/>
                </a:solidFill>
              </a:rPr>
              <a:t>Литература</a:t>
            </a:r>
            <a:endParaRPr lang="ru-RU" sz="4000" dirty="0">
              <a:solidFill>
                <a:schemeClr val="bg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363272" cy="4525963"/>
          </a:xfrm>
        </p:spPr>
        <p:txBody>
          <a:bodyPr>
            <a:normAutofit fontScale="70000" lnSpcReduction="2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ru-RU" dirty="0" smtClean="0">
                <a:solidFill>
                  <a:schemeClr val="bg1"/>
                </a:solidFill>
              </a:rPr>
              <a:t>Список литературы.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dirty="0" smtClean="0">
                <a:solidFill>
                  <a:schemeClr val="bg1"/>
                </a:solidFill>
              </a:rPr>
              <a:t>С.И. Ожегов, Н.Ю. Шведова.  Толковый словарь русского языка. Москва. 1992г.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dirty="0" err="1" smtClean="0">
                <a:solidFill>
                  <a:schemeClr val="bg1"/>
                </a:solidFill>
              </a:rPr>
              <a:t>А.П.Горкин</a:t>
            </a:r>
            <a:r>
              <a:rPr lang="ru-RU" dirty="0" smtClean="0">
                <a:solidFill>
                  <a:schemeClr val="bg1"/>
                </a:solidFill>
              </a:rPr>
              <a:t>. Большой энциклопедический  словарь школьника. Москва Научное издательство «Большая Российская энциклопедия» «Издательский Дом Оникс» 2001г.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dirty="0" smtClean="0">
                <a:solidFill>
                  <a:schemeClr val="bg1"/>
                </a:solidFill>
              </a:rPr>
              <a:t>И Черныш. Удивительная бумага.  Москва АСТ пресс 2000г. 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dirty="0" smtClean="0">
                <a:solidFill>
                  <a:schemeClr val="bg1"/>
                </a:solidFill>
              </a:rPr>
              <a:t>М.И Нагибина. Из простой бумаги мастерим как маги. Популярное пособие для родителей и педагогов. Ярославль «Академия развития». 1998г.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dirty="0" smtClean="0">
                <a:solidFill>
                  <a:schemeClr val="bg1"/>
                </a:solidFill>
              </a:rPr>
              <a:t>Игрушки из бумаги. Кристалл. Санкт-Петербург. 1997г.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dirty="0" smtClean="0">
                <a:solidFill>
                  <a:schemeClr val="bg1"/>
                </a:solidFill>
              </a:rPr>
              <a:t>Т. М. </a:t>
            </a:r>
            <a:r>
              <a:rPr lang="ru-RU" dirty="0" err="1" smtClean="0">
                <a:solidFill>
                  <a:schemeClr val="bg1"/>
                </a:solidFill>
              </a:rPr>
              <a:t>Геронимус</a:t>
            </a:r>
            <a:r>
              <a:rPr lang="ru-RU" dirty="0" smtClean="0">
                <a:solidFill>
                  <a:schemeClr val="bg1"/>
                </a:solidFill>
              </a:rPr>
              <a:t>. Бумажное царство.  </a:t>
            </a:r>
            <a:r>
              <a:rPr lang="ru-RU" dirty="0" err="1" smtClean="0">
                <a:solidFill>
                  <a:schemeClr val="bg1"/>
                </a:solidFill>
              </a:rPr>
              <a:t>АСТ-Пресс</a:t>
            </a:r>
            <a:r>
              <a:rPr lang="ru-RU" dirty="0" smtClean="0">
                <a:solidFill>
                  <a:schemeClr val="bg1"/>
                </a:solidFill>
              </a:rPr>
              <a:t> Книга. 1999г.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dirty="0" smtClean="0">
                <a:solidFill>
                  <a:schemeClr val="bg1"/>
                </a:solidFill>
              </a:rPr>
              <a:t>Т. М. </a:t>
            </a:r>
            <a:r>
              <a:rPr lang="ru-RU" dirty="0" err="1" smtClean="0">
                <a:solidFill>
                  <a:schemeClr val="bg1"/>
                </a:solidFill>
              </a:rPr>
              <a:t>Геронимус</a:t>
            </a:r>
            <a:r>
              <a:rPr lang="ru-RU" dirty="0" smtClean="0">
                <a:solidFill>
                  <a:schemeClr val="bg1"/>
                </a:solidFill>
              </a:rPr>
              <a:t>. Технология. Маленький мастер. 4 класс. 2010 г.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DDFB7-19CE-4450-9564-95335F94661F}" type="slidenum">
              <a:rPr lang="ru-RU" smtClean="0"/>
              <a:pPr/>
              <a:t>15</a:t>
            </a:fld>
            <a:endParaRPr lang="ru-RU"/>
          </a:p>
        </p:txBody>
      </p:sp>
    </p:spTree>
  </p:cSld>
  <p:clrMapOvr>
    <a:masterClrMapping/>
  </p:clrMapOvr>
  <p:transition spd="med">
    <p:pull dir="r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Вопросы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Как часто можно увидеть брошенные листы бумаги?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Какова цена бумаги?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DDFB7-19CE-4450-9564-95335F94661F}" type="slidenum">
              <a:rPr lang="ru-RU" smtClean="0"/>
              <a:pPr/>
              <a:t>2</a:t>
            </a:fld>
            <a:endParaRPr lang="ru-RU"/>
          </a:p>
        </p:txBody>
      </p:sp>
      <p:pic>
        <p:nvPicPr>
          <p:cNvPr id="7" name="Рисунок 6" descr="сова4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96136" y="3861048"/>
            <a:ext cx="1656184" cy="1920001"/>
          </a:xfrm>
          <a:prstGeom prst="rect">
            <a:avLst/>
          </a:prstGeom>
        </p:spPr>
      </p:pic>
    </p:spTree>
  </p:cSld>
  <p:clrMapOvr>
    <a:masterClrMapping/>
  </p:clrMapOvr>
  <p:transition spd="med"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0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0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9600" cy="5143536"/>
          </a:xfrm>
        </p:spPr>
        <p:txBody>
          <a:bodyPr>
            <a:normAutofit/>
          </a:bodyPr>
          <a:lstStyle/>
          <a:p>
            <a:pPr algn="l"/>
            <a:r>
              <a:rPr lang="ru-RU" b="1" u="sng" dirty="0" err="1" smtClean="0">
                <a:solidFill>
                  <a:schemeClr val="bg1"/>
                </a:solidFill>
              </a:rPr>
              <a:t>Бума́га</a:t>
            </a:r>
            <a:r>
              <a:rPr lang="ru-RU" b="1" u="sng" dirty="0" smtClean="0">
                <a:solidFill>
                  <a:schemeClr val="bg1"/>
                </a:solidFill>
              </a:rPr>
              <a:t> </a:t>
            </a:r>
            <a:r>
              <a:rPr lang="ru-RU" b="1" dirty="0" smtClean="0">
                <a:solidFill>
                  <a:schemeClr val="bg1"/>
                </a:solidFill>
              </a:rPr>
              <a:t>-  </a:t>
            </a:r>
            <a:r>
              <a:rPr lang="ru-RU" dirty="0" smtClean="0">
                <a:solidFill>
                  <a:schemeClr val="bg1"/>
                </a:solidFill>
              </a:rPr>
              <a:t>материал для письма, печатания, а также для других целей, изготовляемый из растительных волокон, тряпичной массы.</a:t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i="1" dirty="0" smtClean="0">
                <a:solidFill>
                  <a:schemeClr val="bg1"/>
                </a:solidFill>
              </a:rPr>
              <a:t>Ожегов С.И.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 </a:t>
            </a:r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3438" y="3786190"/>
            <a:ext cx="3777971" cy="26193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DDFB7-19CE-4450-9564-95335F94661F}" type="slidenum">
              <a:rPr lang="ru-RU" smtClean="0"/>
              <a:pPr/>
              <a:t>3</a:t>
            </a:fld>
            <a:endParaRPr lang="ru-RU" dirty="0"/>
          </a:p>
        </p:txBody>
      </p:sp>
    </p:spTree>
  </p:cSld>
  <p:clrMapOvr>
    <a:masterClrMapping/>
  </p:clrMapOvr>
  <p:transition spd="med"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0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Первые носители информации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Камень</a:t>
            </a:r>
          </a:p>
          <a:p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Деревянная дощечка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9" name="Рисунок 8" descr="камень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0034" y="2357430"/>
            <a:ext cx="2930128" cy="3113264"/>
          </a:xfrm>
          <a:prstGeom prst="rect">
            <a:avLst/>
          </a:prstGeom>
        </p:spPr>
      </p:pic>
      <p:pic>
        <p:nvPicPr>
          <p:cNvPr id="10" name="Рисунок 9" descr="дерев дощ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000496" y="2571744"/>
            <a:ext cx="4935100" cy="2643206"/>
          </a:xfrm>
          <a:prstGeom prst="rect">
            <a:avLst/>
          </a:prstGeom>
        </p:spPr>
      </p:pic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DDFB7-19CE-4450-9564-95335F94661F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  <p:transition spd="med"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5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8266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/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dirty="0" smtClean="0">
                <a:solidFill>
                  <a:schemeClr val="bg1"/>
                </a:solidFill>
              </a:rPr>
              <a:t/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dirty="0" smtClean="0">
                <a:solidFill>
                  <a:schemeClr val="bg1"/>
                </a:solidFill>
              </a:rPr>
              <a:t/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dirty="0" smtClean="0">
                <a:solidFill>
                  <a:schemeClr val="bg1"/>
                </a:solidFill>
              </a:rPr>
              <a:t>Первое сырье </a:t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dirty="0" smtClean="0">
                <a:solidFill>
                  <a:schemeClr val="bg1"/>
                </a:solidFill>
              </a:rPr>
              <a:t>для изготовления бумаги</a:t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dirty="0" smtClean="0">
                <a:solidFill>
                  <a:schemeClr val="bg1"/>
                </a:solidFill>
              </a:rPr>
              <a:t/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dirty="0" smtClean="0">
                <a:solidFill>
                  <a:schemeClr val="bg1"/>
                </a:solidFill>
              </a:rPr>
              <a:t/>
            </a:r>
            <a:br>
              <a:rPr lang="ru-RU" dirty="0" smtClean="0">
                <a:solidFill>
                  <a:schemeClr val="bg1"/>
                </a:solidFill>
              </a:rPr>
            </a:b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9" name="Содержимое 8"/>
          <p:cNvSpPr>
            <a:spLocks noGrp="1"/>
          </p:cNvSpPr>
          <p:nvPr>
            <p:ph sz="half" idx="1"/>
          </p:nvPr>
        </p:nvSpPr>
        <p:spPr>
          <a:xfrm>
            <a:off x="457200" y="1357298"/>
            <a:ext cx="4038600" cy="4768865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chemeClr val="bg1"/>
                </a:solidFill>
              </a:rPr>
              <a:t>            бамбук</a:t>
            </a:r>
            <a:endParaRPr lang="ru-RU" sz="3200" dirty="0">
              <a:solidFill>
                <a:schemeClr val="bg1"/>
              </a:solidFill>
            </a:endParaRPr>
          </a:p>
        </p:txBody>
      </p:sp>
      <p:sp>
        <p:nvSpPr>
          <p:cNvPr id="12" name="Содержимое 11"/>
          <p:cNvSpPr>
            <a:spLocks noGrp="1"/>
          </p:cNvSpPr>
          <p:nvPr>
            <p:ph sz="half" idx="2"/>
          </p:nvPr>
        </p:nvSpPr>
        <p:spPr>
          <a:xfrm>
            <a:off x="4648200" y="1357298"/>
            <a:ext cx="4038600" cy="4768865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chemeClr val="bg1"/>
                </a:solidFill>
              </a:rPr>
              <a:t>            папирус</a:t>
            </a:r>
            <a:endParaRPr lang="ru-RU" sz="3200" dirty="0">
              <a:solidFill>
                <a:schemeClr val="bg1"/>
              </a:solidFill>
            </a:endParaRPr>
          </a:p>
        </p:txBody>
      </p:sp>
      <p:pic>
        <p:nvPicPr>
          <p:cNvPr id="13" name="Рисунок 12" descr="бамбук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0034" y="2095057"/>
            <a:ext cx="4572032" cy="4405777"/>
          </a:xfrm>
          <a:prstGeom prst="rect">
            <a:avLst/>
          </a:prstGeom>
        </p:spPr>
      </p:pic>
      <p:pic>
        <p:nvPicPr>
          <p:cNvPr id="14" name="Рисунок 13" descr="папирус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429256" y="2000240"/>
            <a:ext cx="3286148" cy="4532618"/>
          </a:xfrm>
          <a:prstGeom prst="rect">
            <a:avLst/>
          </a:prstGeom>
        </p:spPr>
      </p:pic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DDFB7-19CE-4450-9564-95335F94661F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  <p:transition spd="med"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2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4143372" y="214290"/>
            <a:ext cx="4543428" cy="5911873"/>
          </a:xfrm>
        </p:spPr>
        <p:txBody>
          <a:bodyPr>
            <a:normAutofit/>
          </a:bodyPr>
          <a:lstStyle/>
          <a:p>
            <a:r>
              <a:rPr lang="ru-RU" sz="3600" dirty="0" smtClean="0">
                <a:solidFill>
                  <a:schemeClr val="bg1"/>
                </a:solidFill>
              </a:rPr>
              <a:t>Изготовление бумаги обычно связывают с именем китайца </a:t>
            </a:r>
            <a:r>
              <a:rPr lang="ru-RU" sz="3600" dirty="0" err="1" smtClean="0">
                <a:solidFill>
                  <a:schemeClr val="bg1"/>
                </a:solidFill>
              </a:rPr>
              <a:t>Цай</a:t>
            </a:r>
            <a:r>
              <a:rPr lang="ru-RU" sz="3600" dirty="0" smtClean="0">
                <a:solidFill>
                  <a:schemeClr val="bg1"/>
                </a:solidFill>
              </a:rPr>
              <a:t> Луня и относят к 105 году нашей эры. Однако бумагу начали производить в Китае ещё раньше. </a:t>
            </a:r>
            <a:endParaRPr lang="ru-RU" sz="3600" dirty="0"/>
          </a:p>
        </p:txBody>
      </p:sp>
      <p:pic>
        <p:nvPicPr>
          <p:cNvPr id="7" name="Содержимое 5" descr="цай лунь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500033" y="1204152"/>
            <a:ext cx="3246741" cy="4367988"/>
          </a:xfrm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DDFB7-19CE-4450-9564-95335F94661F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  <p:transition spd="med"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6" name="Содержимое 5" descr="петр 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89999" y="142852"/>
            <a:ext cx="4403713" cy="6429420"/>
          </a:xfrm>
        </p:spPr>
      </p:pic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>
          <a:xfrm>
            <a:off x="4500562" y="142852"/>
            <a:ext cx="4400552" cy="6429420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Для  развития бумажного дела Петр </a:t>
            </a:r>
            <a:r>
              <a:rPr lang="en-US" dirty="0" smtClean="0">
                <a:solidFill>
                  <a:schemeClr val="bg1"/>
                </a:solidFill>
              </a:rPr>
              <a:t>I </a:t>
            </a:r>
            <a:r>
              <a:rPr lang="ru-RU" dirty="0" smtClean="0">
                <a:solidFill>
                  <a:schemeClr val="bg1"/>
                </a:solidFill>
              </a:rPr>
              <a:t>издал указ: «…всяких чинов люди, кто имеет у себя изношенные тонкие полотна и такие бы тряпицы приносили и объявляли в Канцелярии Полицмейстерских дел». За тряпье хорошо платили из царской казны, ведь это было ценное сырье для производства бумаги.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DDFB7-19CE-4450-9564-95335F94661F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  <p:transition spd="med"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3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285720" y="285728"/>
            <a:ext cx="4210080" cy="6286544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 В </a:t>
            </a:r>
            <a:r>
              <a:rPr lang="en-US" dirty="0" smtClean="0">
                <a:solidFill>
                  <a:schemeClr val="bg1"/>
                </a:solidFill>
              </a:rPr>
              <a:t>XVIII</a:t>
            </a:r>
            <a:r>
              <a:rPr lang="ru-RU" dirty="0" smtClean="0">
                <a:solidFill>
                  <a:schemeClr val="bg1"/>
                </a:solidFill>
              </a:rPr>
              <a:t> веке в России работало всего 20 крупных фабрик, а  к началу </a:t>
            </a:r>
            <a:r>
              <a:rPr lang="en-US" dirty="0" smtClean="0">
                <a:solidFill>
                  <a:schemeClr val="bg1"/>
                </a:solidFill>
              </a:rPr>
              <a:t>XIX</a:t>
            </a:r>
            <a:r>
              <a:rPr lang="ru-RU" dirty="0" smtClean="0">
                <a:solidFill>
                  <a:schemeClr val="bg1"/>
                </a:solidFill>
              </a:rPr>
              <a:t> века  их стало уже 88. Затем появились бумагоделательные машины,  что резко увеличило производство бумаги, и по решению царского правительства ввоз бумаги из других стран прекратилось. </a:t>
            </a:r>
          </a:p>
          <a:p>
            <a:endParaRPr lang="ru-RU" dirty="0"/>
          </a:p>
        </p:txBody>
      </p:sp>
      <p:pic>
        <p:nvPicPr>
          <p:cNvPr id="7" name="Содержимое 6" descr="бум мельн.jpe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643438" y="1142985"/>
            <a:ext cx="4043361" cy="3714775"/>
          </a:xfrm>
        </p:spPr>
      </p:pic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DDFB7-19CE-4450-9564-95335F94661F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  <p:transition spd="med"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457200" y="214290"/>
            <a:ext cx="4038600" cy="6357982"/>
          </a:xfrm>
        </p:spPr>
        <p:txBody>
          <a:bodyPr>
            <a:normAutofit fontScale="92500"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Бумага – универсальный и доступный материал. Используя ее для письма и рисования, люди не могли не обратить внимание на бумагу саму по себе. Оказалось что, просто складывая чистый лист бумаги можно получить удивительные фигурки и предметы, а если взять ножницы или острый нож, то из нее выйдет отличный орнамент. </a:t>
            </a:r>
          </a:p>
          <a:p>
            <a:endParaRPr lang="ru-RU" dirty="0"/>
          </a:p>
        </p:txBody>
      </p:sp>
      <p:pic>
        <p:nvPicPr>
          <p:cNvPr id="7" name="Содержимое 6" descr="бум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643438" y="214290"/>
            <a:ext cx="4038600" cy="2831271"/>
          </a:xfrm>
        </p:spPr>
      </p:pic>
      <p:pic>
        <p:nvPicPr>
          <p:cNvPr id="8" name="Рисунок 7" descr="лебедь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643570" y="3071810"/>
            <a:ext cx="2286016" cy="3566185"/>
          </a:xfrm>
          <a:prstGeom prst="rect">
            <a:avLst/>
          </a:prstGeom>
        </p:spPr>
      </p:pic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DDFB7-19CE-4450-9564-95335F94661F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  <p:transition spd="med"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theme/theme1.xml><?xml version="1.0" encoding="utf-8"?>
<a:theme xmlns:a="http://schemas.openxmlformats.org/drawingml/2006/main" name="Тема Office">
  <a:themeElements>
    <a:clrScheme name="Другая 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2D050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293</TotalTime>
  <Words>603</Words>
  <Application>Microsoft Office PowerPoint</Application>
  <PresentationFormat>Экран (4:3)</PresentationFormat>
  <Paragraphs>67</Paragraphs>
  <Slides>15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Исследовательская работа по теме: «Сохраним деревья»</vt:lpstr>
      <vt:lpstr>Вопросы</vt:lpstr>
      <vt:lpstr>Бума́га -  материал для письма, печатания, а также для других целей, изготовляемый из растительных волокон, тряпичной массы. Ожегов С.И.  </vt:lpstr>
      <vt:lpstr>Первые носители информации</vt:lpstr>
      <vt:lpstr>   Первое сырье  для изготовления бумаги   </vt:lpstr>
      <vt:lpstr>Слайд 6</vt:lpstr>
      <vt:lpstr> </vt:lpstr>
      <vt:lpstr>Слайд 8</vt:lpstr>
      <vt:lpstr>Слайд 9</vt:lpstr>
      <vt:lpstr>Выводы  для производства бумаги служат:</vt:lpstr>
      <vt:lpstr> Производство бумаги складывается из следующих процессов:</vt:lpstr>
      <vt:lpstr>Акция «Сохраним деревья»</vt:lpstr>
      <vt:lpstr>Слайд 13</vt:lpstr>
      <vt:lpstr>Вывод:</vt:lpstr>
      <vt:lpstr>Литература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Исследовательская работа «История» по теме «Бумага и человек»</dc:title>
  <dc:creator>Колямба и Санчо</dc:creator>
  <cp:lastModifiedBy>Колямба и Санчо</cp:lastModifiedBy>
  <cp:revision>29</cp:revision>
  <dcterms:created xsi:type="dcterms:W3CDTF">2011-01-28T15:59:17Z</dcterms:created>
  <dcterms:modified xsi:type="dcterms:W3CDTF">2011-01-31T11:32:44Z</dcterms:modified>
</cp:coreProperties>
</file>